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8.svg" ContentType="image/svg+xml"/>
  <Override PartName="/ppt/media/image2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Poppins Light" panose="00000400000000000000"/>
      <p:regular r:id="rId16"/>
    </p:embeddedFont>
    <p:embeddedFont>
      <p:font typeface="Computer Says No" panose="00000400000000000000"/>
      <p:regular r:id="rId17"/>
    </p:embeddedFont>
    <p:embeddedFont>
      <p:font typeface="Poppins" panose="00000500000000000000"/>
      <p:regular r:id="rId18"/>
    </p:embeddedFont>
    <p:embeddedFont>
      <p:font typeface="Poppins Medium" panose="00000600000000000000"/>
      <p:regular r:id="rId19"/>
    </p:embeddedFont>
    <p:embeddedFont>
      <p:font typeface="Arimo Bold" panose="020B0704020202020204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t.me/AhmedYasserTaha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99279" y="480374"/>
            <a:ext cx="4053476" cy="3120818"/>
          </a:xfrm>
          <a:custGeom>
            <a:avLst/>
            <a:gdLst/>
            <a:ahLst/>
            <a:cxnLst/>
            <a:rect l="l" t="t" r="r" b="b"/>
            <a:pathLst>
              <a:path w="4053476" h="3120818">
                <a:moveTo>
                  <a:pt x="0" y="0"/>
                </a:moveTo>
                <a:lnTo>
                  <a:pt x="4053475" y="0"/>
                </a:lnTo>
                <a:lnTo>
                  <a:pt x="4053475" y="3120817"/>
                </a:lnTo>
                <a:lnTo>
                  <a:pt x="0" y="312081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7992995" cy="4898182"/>
          </a:xfrm>
          <a:custGeom>
            <a:avLst/>
            <a:gdLst/>
            <a:ahLst/>
            <a:cxnLst/>
            <a:rect l="l" t="t" r="r" b="b"/>
            <a:pathLst>
              <a:path w="7992995" h="4898182">
                <a:moveTo>
                  <a:pt x="0" y="0"/>
                </a:moveTo>
                <a:lnTo>
                  <a:pt x="7992995" y="0"/>
                </a:lnTo>
                <a:lnTo>
                  <a:pt x="7992995" y="4898182"/>
                </a:lnTo>
                <a:lnTo>
                  <a:pt x="0" y="4898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r="-113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78719" y="6246167"/>
            <a:ext cx="4009281" cy="4097367"/>
          </a:xfrm>
          <a:custGeom>
            <a:avLst/>
            <a:gdLst/>
            <a:ahLst/>
            <a:cxnLst/>
            <a:rect l="l" t="t" r="r" b="b"/>
            <a:pathLst>
              <a:path w="4009281" h="4097367">
                <a:moveTo>
                  <a:pt x="0" y="0"/>
                </a:moveTo>
                <a:lnTo>
                  <a:pt x="4009281" y="0"/>
                </a:lnTo>
                <a:lnTo>
                  <a:pt x="4009281" y="4097368"/>
                </a:lnTo>
                <a:lnTo>
                  <a:pt x="0" y="409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3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6925" y="8772384"/>
            <a:ext cx="6926813" cy="4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5">
                <a:solidFill>
                  <a:srgbClr val="6866E1"/>
                </a:solidFill>
                <a:latin typeface="Poppins Light" panose="00000400000000000000"/>
              </a:rPr>
              <a:t>By Ahmed Yasser Taha</a:t>
            </a:r>
            <a:endParaRPr lang="en-US" sz="2715">
              <a:solidFill>
                <a:srgbClr val="6866E1"/>
              </a:solidFill>
              <a:latin typeface="Poppins Light" panose="000004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79784" y="5774246"/>
            <a:ext cx="8127324" cy="25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0"/>
              </a:lnSpc>
            </a:pPr>
            <a:r>
              <a:rPr lang="en-US" sz="23675">
                <a:solidFill>
                  <a:srgbClr val="6866E1"/>
                </a:solidFill>
                <a:latin typeface="Computer Says No" panose="00000400000000000000"/>
              </a:rPr>
              <a:t>SKILLS</a:t>
            </a:r>
            <a:endParaRPr lang="en-US" sz="2367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91470" y="4469249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7150">
                <a:solidFill>
                  <a:srgbClr val="6866E1"/>
                </a:solidFill>
                <a:latin typeface="Computer Says No" panose="00000400000000000000"/>
              </a:rPr>
              <a:t>PROBLEM SOLVING</a:t>
            </a:r>
            <a:endParaRPr lang="en-US" sz="7150">
              <a:solidFill>
                <a:srgbClr val="6866E1"/>
              </a:solidFill>
              <a:latin typeface="Computer Says No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5"/>
              </a:lnSpc>
            </a:pPr>
            <a:r>
              <a:rPr lang="en-US" sz="18835">
                <a:solidFill>
                  <a:srgbClr val="6866E1"/>
                </a:solidFill>
                <a:latin typeface="Computer Says No" panose="00000400000000000000"/>
              </a:rPr>
              <a:t>THANK YOU!</a:t>
            </a:r>
            <a:endParaRPr lang="en-US" sz="1883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1499" y="458496"/>
            <a:ext cx="5904448" cy="8188907"/>
          </a:xfrm>
          <a:custGeom>
            <a:avLst/>
            <a:gdLst/>
            <a:ahLst/>
            <a:cxnLst/>
            <a:rect l="l" t="t" r="r" b="b"/>
            <a:pathLst>
              <a:path w="5904448" h="8188907">
                <a:moveTo>
                  <a:pt x="0" y="0"/>
                </a:moveTo>
                <a:lnTo>
                  <a:pt x="5904449" y="0"/>
                </a:lnTo>
                <a:lnTo>
                  <a:pt x="5904449" y="8188908"/>
                </a:lnTo>
                <a:lnTo>
                  <a:pt x="0" y="818890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5524" r="-25524"/>
            </a:stretch>
          </a:blipFill>
        </p:spPr>
      </p:sp>
      <p:sp>
        <p:nvSpPr>
          <p:cNvPr id="3" name="Freeform 3"/>
          <p:cNvSpPr/>
          <p:nvPr/>
        </p:nvSpPr>
        <p:spPr>
          <a:xfrm rot="-1699537">
            <a:off x="482246" y="6373974"/>
            <a:ext cx="1738506" cy="4546858"/>
          </a:xfrm>
          <a:custGeom>
            <a:avLst/>
            <a:gdLst/>
            <a:ahLst/>
            <a:cxnLst/>
            <a:rect l="l" t="t" r="r" b="b"/>
            <a:pathLst>
              <a:path w="1738506" h="4546858">
                <a:moveTo>
                  <a:pt x="0" y="0"/>
                </a:moveTo>
                <a:lnTo>
                  <a:pt x="1738507" y="0"/>
                </a:lnTo>
                <a:lnTo>
                  <a:pt x="1738507" y="4546859"/>
                </a:lnTo>
                <a:lnTo>
                  <a:pt x="0" y="454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21" r="-77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58200" y="604520"/>
            <a:ext cx="7874000" cy="1867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5"/>
              </a:lnSpc>
              <a:spcBef>
                <a:spcPct val="0"/>
              </a:spcBef>
            </a:pPr>
            <a:r>
              <a:rPr lang="en-US" sz="10405">
                <a:solidFill>
                  <a:srgbClr val="FFFFFF"/>
                </a:solidFill>
                <a:latin typeface="Computer Says No" panose="00000400000000000000"/>
              </a:rPr>
              <a:t>AHMED YASSER TAHA</a:t>
            </a:r>
            <a:endParaRPr lang="en-US" sz="10405">
              <a:solidFill>
                <a:srgbClr val="FFFFFF"/>
              </a:solidFill>
              <a:latin typeface="Computer Says No" panose="00000400000000000000"/>
            </a:endParaRPr>
          </a:p>
        </p:txBody>
      </p:sp>
      <p:sp>
        <p:nvSpPr>
          <p:cNvPr id="5" name="Freeform 5"/>
          <p:cNvSpPr/>
          <p:nvPr/>
        </p:nvSpPr>
        <p:spPr>
          <a:xfrm rot="-1950304">
            <a:off x="14398594" y="6591898"/>
            <a:ext cx="3973414" cy="3400189"/>
          </a:xfrm>
          <a:custGeom>
            <a:avLst/>
            <a:gdLst/>
            <a:ahLst/>
            <a:cxnLst/>
            <a:rect l="l" t="t" r="r" b="b"/>
            <a:pathLst>
              <a:path w="3973414" h="3400189">
                <a:moveTo>
                  <a:pt x="0" y="0"/>
                </a:moveTo>
                <a:lnTo>
                  <a:pt x="3973414" y="0"/>
                </a:lnTo>
                <a:lnTo>
                  <a:pt x="3973414" y="3400188"/>
                </a:lnTo>
                <a:lnTo>
                  <a:pt x="0" y="3400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69784" y="2524441"/>
            <a:ext cx="10432018" cy="519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49045" lvl="1" indent="-624205" algn="ctr">
              <a:lnSpc>
                <a:spcPts val="810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nurati" charset="0"/>
                <a:cs typeface="Anurati" charset="0"/>
              </a:rPr>
              <a:t>Core-team Problem Solving @GDSC</a:t>
            </a:r>
            <a:endParaRPr lang="en-US" sz="3600">
              <a:solidFill>
                <a:srgbClr val="FFFFFF"/>
              </a:solidFill>
              <a:latin typeface="Anurati" charset="0"/>
              <a:cs typeface="Anurati" charset="0"/>
            </a:endParaRPr>
          </a:p>
          <a:p>
            <a:pPr marL="1249045" lvl="1" indent="-624205" algn="ctr">
              <a:lnSpc>
                <a:spcPts val="8100"/>
              </a:lnSpc>
              <a:buClrTx/>
              <a:buSzTx/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nurati" charset="0"/>
                <a:cs typeface="Anurati" charset="0"/>
              </a:rPr>
              <a:t>Student @SC department @BFCAI</a:t>
            </a:r>
            <a:endParaRPr lang="en-US" sz="5785">
              <a:solidFill>
                <a:srgbClr val="FFFFFF"/>
              </a:solidFill>
              <a:latin typeface="Anurati" charset="0"/>
              <a:cs typeface="Anurati" charset="0"/>
            </a:endParaRPr>
          </a:p>
          <a:p>
            <a:pPr marL="1249045" lvl="1" indent="-624205" algn="ctr">
              <a:lnSpc>
                <a:spcPts val="8100"/>
              </a:lnSpc>
              <a:buClrTx/>
              <a:buSzTx/>
              <a:buFont typeface="Arial" panose="020B0604020202020204"/>
              <a:buChar char="•"/>
            </a:pPr>
            <a:r>
              <a:rPr lang="en-US" sz="3600">
                <a:solidFill>
                  <a:srgbClr val="FFFFFF"/>
                </a:solidFill>
                <a:latin typeface="Anurati" charset="0"/>
                <a:cs typeface="Anurati" charset="0"/>
              </a:rPr>
              <a:t>Competitve programmer @Codeforces and LeetCode.</a:t>
            </a:r>
            <a:endParaRPr lang="en-US" sz="3600">
              <a:solidFill>
                <a:srgbClr val="FFFFFF"/>
              </a:solidFill>
              <a:latin typeface="Anurati" charset="0"/>
              <a:cs typeface="Anurati" charset="0"/>
            </a:endParaRPr>
          </a:p>
          <a:p>
            <a:pPr marL="1249045" lvl="1" indent="-624205" algn="ctr">
              <a:lnSpc>
                <a:spcPts val="8100"/>
              </a:lnSpc>
              <a:buClrTx/>
              <a:buSzTx/>
              <a:buFont typeface="Arial" panose="020B0604020202020204"/>
              <a:buChar char="•"/>
            </a:pPr>
            <a:r>
              <a:rPr lang="en-US" sz="5785">
                <a:solidFill>
                  <a:srgbClr val="FFFFFF"/>
                </a:solidFill>
                <a:latin typeface="Computer Says No" panose="00000400000000000000"/>
              </a:rPr>
              <a:t> </a:t>
            </a:r>
            <a:r>
              <a:rPr lang="en-US" sz="3600">
                <a:solidFill>
                  <a:srgbClr val="FFFFFF"/>
                </a:solidFill>
                <a:latin typeface="Anurati" charset="0"/>
                <a:cs typeface="Anurati" charset="0"/>
              </a:rPr>
              <a:t>Participated in ECPC.</a:t>
            </a:r>
            <a:endParaRPr lang="en-US" sz="3600">
              <a:solidFill>
                <a:srgbClr val="FFFFFF"/>
              </a:solidFill>
              <a:latin typeface="Anurati" charset="0"/>
              <a:cs typeface="Anurat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3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5"/>
              </a:lnSpc>
              <a:spcBef>
                <a:spcPct val="0"/>
              </a:spcBef>
            </a:pPr>
            <a:r>
              <a:rPr lang="en-US" sz="11920">
                <a:solidFill>
                  <a:srgbClr val="6866E1"/>
                </a:solidFill>
                <a:latin typeface="Computer Says No" panose="00000400000000000000"/>
              </a:rPr>
              <a:t>TABLE OF CONTENTS</a:t>
            </a:r>
            <a:endParaRPr lang="en-US" sz="11920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329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035" lvl="1" indent="-330200">
              <a:lnSpc>
                <a:spcPts val="4285"/>
              </a:lnSpc>
              <a:buFont typeface="Arial" panose="020B0604020202020204"/>
              <a:buChar char="•"/>
            </a:pPr>
            <a:r>
              <a:rPr lang="en-US" sz="3060">
                <a:solidFill>
                  <a:srgbClr val="FFFFFF"/>
                </a:solidFill>
                <a:latin typeface="Poppins Light" panose="00000400000000000000"/>
              </a:rPr>
              <a:t>About me</a:t>
            </a:r>
            <a:endParaRPr lang="en-US" sz="3060">
              <a:solidFill>
                <a:srgbClr val="FFFFFF"/>
              </a:solidFill>
              <a:latin typeface="Poppins Light" panose="00000400000000000000"/>
            </a:endParaRPr>
          </a:p>
          <a:p>
            <a:pPr marL="661035" lvl="1" indent="-330200">
              <a:lnSpc>
                <a:spcPts val="4285"/>
              </a:lnSpc>
              <a:buFont typeface="Arial" panose="020B0604020202020204"/>
              <a:buChar char="•"/>
            </a:pPr>
            <a:r>
              <a:rPr lang="en-US" sz="3060">
                <a:solidFill>
                  <a:srgbClr val="FFFFFF"/>
                </a:solidFill>
                <a:latin typeface="Poppins Light" panose="00000400000000000000"/>
              </a:rPr>
              <a:t>Introduction</a:t>
            </a:r>
            <a:endParaRPr lang="en-US" sz="3060">
              <a:solidFill>
                <a:srgbClr val="FFFFFF"/>
              </a:solidFill>
              <a:latin typeface="Poppins Light" panose="00000400000000000000"/>
            </a:endParaRPr>
          </a:p>
          <a:p>
            <a:pPr marL="661035" lvl="1" indent="-330200">
              <a:lnSpc>
                <a:spcPts val="4285"/>
              </a:lnSpc>
              <a:buFont typeface="Arial" panose="020B0604020202020204"/>
              <a:buChar char="•"/>
            </a:pPr>
            <a:r>
              <a:rPr lang="en-US" sz="3060">
                <a:solidFill>
                  <a:srgbClr val="FFFFFF"/>
                </a:solidFill>
                <a:latin typeface="Poppins Light" panose="00000400000000000000"/>
              </a:rPr>
              <a:t>Key Aspects</a:t>
            </a:r>
            <a:endParaRPr lang="en-US" sz="3060">
              <a:solidFill>
                <a:srgbClr val="FFFFFF"/>
              </a:solidFill>
              <a:latin typeface="Poppins Light" panose="00000400000000000000"/>
            </a:endParaRPr>
          </a:p>
          <a:p>
            <a:pPr marL="661035" lvl="1" indent="-330200">
              <a:lnSpc>
                <a:spcPts val="4285"/>
              </a:lnSpc>
              <a:buFont typeface="Arial" panose="020B0604020202020204"/>
              <a:buChar char="•"/>
            </a:pPr>
            <a:r>
              <a:rPr lang="en-US" sz="3060">
                <a:solidFill>
                  <a:srgbClr val="FFFFFF"/>
                </a:solidFill>
                <a:latin typeface="Poppins Light" panose="00000400000000000000"/>
              </a:rPr>
              <a:t>Problem-solving in interviews</a:t>
            </a:r>
            <a:endParaRPr lang="en-US" sz="3060">
              <a:solidFill>
                <a:srgbClr val="FFFFFF"/>
              </a:solidFill>
              <a:latin typeface="Poppins Light" panose="00000400000000000000"/>
            </a:endParaRPr>
          </a:p>
          <a:p>
            <a:pPr marL="661035" lvl="1" indent="-330200">
              <a:lnSpc>
                <a:spcPts val="4285"/>
              </a:lnSpc>
              <a:buFont typeface="Arial" panose="020B0604020202020204"/>
              <a:buChar char="•"/>
            </a:pPr>
            <a:r>
              <a:rPr lang="en-US" sz="3060">
                <a:solidFill>
                  <a:srgbClr val="FFFFFF"/>
                </a:solidFill>
                <a:latin typeface="Poppins Light" panose="00000400000000000000"/>
              </a:rPr>
              <a:t>Contact me</a:t>
            </a:r>
            <a:endParaRPr lang="en-US" sz="3060">
              <a:solidFill>
                <a:srgbClr val="FFFFFF"/>
              </a:solidFill>
              <a:latin typeface="Poppins Light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329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5"/>
              </a:lnSpc>
            </a:pPr>
            <a:r>
              <a:rPr lang="en-US" sz="3060">
                <a:solidFill>
                  <a:srgbClr val="FFFFFF"/>
                </a:solidFill>
                <a:latin typeface="Poppins" panose="00000500000000000000"/>
              </a:rPr>
              <a:t>01</a:t>
            </a:r>
            <a:endParaRPr lang="en-US" sz="3060">
              <a:solidFill>
                <a:srgbClr val="FFFFFF"/>
              </a:solidFill>
              <a:latin typeface="Poppins" panose="00000500000000000000"/>
            </a:endParaRPr>
          </a:p>
          <a:p>
            <a:pPr algn="r">
              <a:lnSpc>
                <a:spcPts val="4285"/>
              </a:lnSpc>
            </a:pPr>
            <a:r>
              <a:rPr lang="en-US" sz="3060">
                <a:solidFill>
                  <a:srgbClr val="FFFFFF"/>
                </a:solidFill>
                <a:latin typeface="Poppins" panose="00000500000000000000"/>
              </a:rPr>
              <a:t>02</a:t>
            </a:r>
            <a:endParaRPr lang="en-US" sz="3060">
              <a:solidFill>
                <a:srgbClr val="FFFFFF"/>
              </a:solidFill>
              <a:latin typeface="Poppins" panose="00000500000000000000"/>
            </a:endParaRPr>
          </a:p>
          <a:p>
            <a:pPr algn="r">
              <a:lnSpc>
                <a:spcPts val="4285"/>
              </a:lnSpc>
            </a:pPr>
            <a:r>
              <a:rPr lang="en-US" sz="3060">
                <a:solidFill>
                  <a:srgbClr val="FFFFFF"/>
                </a:solidFill>
                <a:latin typeface="Poppins" panose="00000500000000000000"/>
              </a:rPr>
              <a:t>03</a:t>
            </a:r>
            <a:endParaRPr lang="en-US" sz="3060">
              <a:solidFill>
                <a:srgbClr val="FFFFFF"/>
              </a:solidFill>
              <a:latin typeface="Poppins" panose="00000500000000000000"/>
            </a:endParaRPr>
          </a:p>
          <a:p>
            <a:pPr algn="r">
              <a:lnSpc>
                <a:spcPts val="4285"/>
              </a:lnSpc>
            </a:pPr>
            <a:r>
              <a:rPr lang="en-US" sz="3060">
                <a:solidFill>
                  <a:srgbClr val="FFFFFF"/>
                </a:solidFill>
                <a:latin typeface="Poppins" panose="00000500000000000000"/>
              </a:rPr>
              <a:t>04</a:t>
            </a:r>
            <a:endParaRPr lang="en-US" sz="3060">
              <a:solidFill>
                <a:srgbClr val="FFFFFF"/>
              </a:solidFill>
              <a:latin typeface="Poppins" panose="00000500000000000000"/>
            </a:endParaRPr>
          </a:p>
          <a:p>
            <a:pPr algn="r">
              <a:lnSpc>
                <a:spcPts val="4285"/>
              </a:lnSpc>
            </a:pPr>
            <a:endParaRPr lang="en-US" sz="3060">
              <a:solidFill>
                <a:srgbClr val="FFFFFF"/>
              </a:solidFill>
              <a:latin typeface="Poppins" panose="00000500000000000000"/>
            </a:endParaRPr>
          </a:p>
          <a:p>
            <a:pPr algn="r">
              <a:lnSpc>
                <a:spcPts val="4285"/>
              </a:lnSpc>
            </a:pPr>
            <a:r>
              <a:rPr lang="en-US" sz="3060">
                <a:solidFill>
                  <a:srgbClr val="FFFFFF"/>
                </a:solidFill>
                <a:latin typeface="Poppins" panose="00000500000000000000"/>
              </a:rPr>
              <a:t>05</a:t>
            </a:r>
            <a:endParaRPr lang="en-US" sz="3060">
              <a:solidFill>
                <a:srgbClr val="FFFFFF"/>
              </a:solidFill>
              <a:latin typeface="Poppins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5">
                <a:solidFill>
                  <a:srgbClr val="6866E1"/>
                </a:solidFill>
                <a:latin typeface="Computer Says No" panose="00000400000000000000"/>
              </a:rPr>
              <a:t>INTRODUCTION</a:t>
            </a:r>
            <a:endParaRPr lang="en-US" sz="1409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78720" y="3705710"/>
            <a:ext cx="7757559" cy="203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5"/>
              </a:lnSpc>
            </a:pPr>
            <a:r>
              <a:rPr lang="en-US" sz="2340">
                <a:solidFill>
                  <a:srgbClr val="FFFFFF"/>
                </a:solidFill>
                <a:latin typeface="Poppins Light" panose="00000400000000000000"/>
              </a:rPr>
              <a:t>Problem-solving is a process that involves analyzing a situation, identifying challenges, and </a:t>
            </a:r>
            <a:endParaRPr lang="en-US" sz="2340">
              <a:solidFill>
                <a:srgbClr val="FFFFFF"/>
              </a:solidFill>
              <a:latin typeface="Poppins Light" panose="00000400000000000000"/>
            </a:endParaRPr>
          </a:p>
          <a:p>
            <a:pPr>
              <a:lnSpc>
                <a:spcPts val="3275"/>
              </a:lnSpc>
            </a:pPr>
            <a:r>
              <a:rPr lang="en-US" sz="2340">
                <a:solidFill>
                  <a:srgbClr val="FFFFFF"/>
                </a:solidFill>
                <a:latin typeface="Poppins Light" panose="00000400000000000000"/>
              </a:rPr>
              <a:t>implementing effective strategies to reach a desired outcome.</a:t>
            </a:r>
            <a:endParaRPr lang="en-US" sz="2340">
              <a:solidFill>
                <a:srgbClr val="FFFFFF"/>
              </a:solidFill>
              <a:latin typeface="Poppins Light" panose="00000400000000000000"/>
            </a:endParaRPr>
          </a:p>
          <a:p>
            <a:pPr>
              <a:lnSpc>
                <a:spcPts val="3275"/>
              </a:lnSpc>
            </a:pPr>
          </a:p>
        </p:txBody>
      </p:sp>
      <p:sp>
        <p:nvSpPr>
          <p:cNvPr id="4" name="AutoShape 4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78720" y="6474918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5"/>
              </a:lnSpc>
            </a:pPr>
            <a:r>
              <a:rPr lang="en-US" sz="2735">
                <a:solidFill>
                  <a:srgbClr val="FFFFFF"/>
                </a:solidFill>
                <a:latin typeface="Poppins Medium" panose="00000600000000000000"/>
              </a:rPr>
              <a:t>IN Programming</a:t>
            </a:r>
            <a:endParaRPr lang="en-US" sz="2735">
              <a:solidFill>
                <a:srgbClr val="FFFFFF"/>
              </a:solidFill>
              <a:latin typeface="Poppins Medium" panose="000006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8772" y="7185120"/>
            <a:ext cx="11445098" cy="172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0"/>
              </a:lnSpc>
            </a:pPr>
          </a:p>
          <a:p>
            <a:pPr>
              <a:lnSpc>
                <a:spcPts val="3470"/>
              </a:lnSpc>
            </a:pPr>
            <a:r>
              <a:rPr lang="en-US" sz="2480">
                <a:solidFill>
                  <a:srgbClr val="FFFFFF"/>
                </a:solidFill>
                <a:latin typeface="Poppins Light" panose="00000400000000000000"/>
              </a:rPr>
              <a:t>problem-solving refers to the approach of using algorithms and data </a:t>
            </a:r>
            <a:endParaRPr lang="en-US" sz="2480">
              <a:solidFill>
                <a:srgbClr val="FFFFFF"/>
              </a:solidFill>
              <a:latin typeface="Poppins Light" panose="00000400000000000000"/>
            </a:endParaRPr>
          </a:p>
          <a:p>
            <a:pPr>
              <a:lnSpc>
                <a:spcPts val="3470"/>
              </a:lnSpc>
            </a:pPr>
            <a:r>
              <a:rPr lang="en-US" sz="2480">
                <a:solidFill>
                  <a:srgbClr val="FFFFFF"/>
                </a:solidFill>
                <a:latin typeface="Poppins Light" panose="00000400000000000000"/>
              </a:rPr>
              <a:t>structures to find effective solutions to the problem. </a:t>
            </a:r>
            <a:endParaRPr lang="en-US" sz="2480">
              <a:solidFill>
                <a:srgbClr val="FFFFFF"/>
              </a:solidFill>
              <a:latin typeface="Poppins Light" panose="00000400000000000000"/>
            </a:endParaRPr>
          </a:p>
          <a:p>
            <a:pPr>
              <a:lnSpc>
                <a:spcPts val="3470"/>
              </a:lnSpc>
            </a:pPr>
          </a:p>
        </p:txBody>
      </p:sp>
      <p:sp>
        <p:nvSpPr>
          <p:cNvPr id="7" name="Freeform 7"/>
          <p:cNvSpPr/>
          <p:nvPr/>
        </p:nvSpPr>
        <p:spPr>
          <a:xfrm flipH="1">
            <a:off x="12393431" y="1837089"/>
            <a:ext cx="4513334" cy="6615257"/>
          </a:xfrm>
          <a:custGeom>
            <a:avLst/>
            <a:gdLst/>
            <a:ahLst/>
            <a:cxnLst/>
            <a:rect l="l" t="t" r="r" b="b"/>
            <a:pathLst>
              <a:path w="4513334" h="6615257">
                <a:moveTo>
                  <a:pt x="4513333" y="0"/>
                </a:moveTo>
                <a:lnTo>
                  <a:pt x="0" y="0"/>
                </a:lnTo>
                <a:lnTo>
                  <a:pt x="0" y="6615257"/>
                </a:lnTo>
                <a:lnTo>
                  <a:pt x="4513333" y="6615257"/>
                </a:lnTo>
                <a:lnTo>
                  <a:pt x="451333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5">
                <a:solidFill>
                  <a:srgbClr val="6866E1"/>
                </a:solidFill>
                <a:latin typeface="Computer Says No" panose="00000400000000000000"/>
              </a:rPr>
              <a:t>KEY ASPECTS</a:t>
            </a:r>
            <a:endParaRPr lang="en-US" sz="1040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123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UNDERSTANDING THE PROBLEM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50086" y="6995567"/>
            <a:ext cx="3461894" cy="177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5">
                <a:solidFill>
                  <a:srgbClr val="FFFFFF"/>
                </a:solidFill>
                <a:latin typeface="Poppins Light" panose="00000400000000000000"/>
              </a:rPr>
              <a:t>You must have a clear understanding of the problem.</a:t>
            </a:r>
            <a:endParaRPr lang="en-US" sz="231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2780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DECOMPOSITION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123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ALGORITHM DESIGN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90385" y="6995567"/>
            <a:ext cx="3037045" cy="231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Break down the problem into smaller sub-problems to make it easier to solve it.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67733" y="6995567"/>
            <a:ext cx="3037045" cy="217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Design the appropriate algorithm for each sub-problem.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2440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5">
                <a:solidFill>
                  <a:srgbClr val="6866E1"/>
                </a:solidFill>
                <a:latin typeface="Computer Says No" panose="00000400000000000000"/>
              </a:rPr>
              <a:t>KEY ASPECTS</a:t>
            </a:r>
            <a:endParaRPr lang="en-US" sz="1040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123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DATA STRUCTURES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00335" y="7239387"/>
            <a:ext cx="3037045" cy="324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Choose an appropriate data structure to efficiently store the data involved in the 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problem. 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3735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CODING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TESTING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00531" y="7303564"/>
            <a:ext cx="3037045" cy="170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 Implement the solution in your coding language.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2440"/>
              </a:lnSpc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12700727" y="7303564"/>
            <a:ext cx="3037045" cy="217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 Test your code with several test cases including edge and worst test cases.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2440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977533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05506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5">
                <a:solidFill>
                  <a:srgbClr val="6866E1"/>
                </a:solidFill>
                <a:latin typeface="Computer Says No" panose="00000400000000000000"/>
              </a:rPr>
              <a:t>KEY ASPECTS</a:t>
            </a:r>
            <a:endParaRPr lang="en-US" sz="1040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DEBUGGING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86251" y="6995567"/>
            <a:ext cx="3037045" cy="124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Identify and fix the errors in your code.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244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11869738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60"/>
              </a:lnSpc>
              <a:spcBef>
                <a:spcPct val="0"/>
              </a:spcBef>
            </a:pPr>
            <a:r>
              <a:rPr lang="en-US" sz="6190">
                <a:solidFill>
                  <a:srgbClr val="BF78FE"/>
                </a:solidFill>
                <a:latin typeface="Computer Says No" panose="00000400000000000000"/>
              </a:rPr>
              <a:t>OPTIMIZATION</a:t>
            </a:r>
            <a:endParaRPr lang="en-US" sz="6190">
              <a:solidFill>
                <a:srgbClr val="BF78FE"/>
              </a:solidFill>
              <a:latin typeface="Computer Says No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22689" y="6995567"/>
            <a:ext cx="3037045" cy="324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305">
                <a:solidFill>
                  <a:srgbClr val="FFFFFF"/>
                </a:solidFill>
                <a:latin typeface="Poppins Light" panose="00000400000000000000"/>
              </a:rPr>
              <a:t>Calculate the time and space complexity of the solution and try to optimize it if necessary.</a:t>
            </a:r>
            <a:endParaRPr lang="en-US" sz="2305">
              <a:solidFill>
                <a:srgbClr val="FFFFFF"/>
              </a:solidFill>
              <a:latin typeface="Poppins Light" panose="00000400000000000000"/>
            </a:endParaRPr>
          </a:p>
          <a:p>
            <a:pPr algn="ctr">
              <a:lnSpc>
                <a:spcPts val="373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 panose="00000400000000000000"/>
              </a:rPr>
              <a:t>IN INTERVIEWS</a:t>
            </a:r>
            <a:endParaRPr lang="en-US" sz="1171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65307"/>
            <a:ext cx="10469841" cy="175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300" lvl="1" indent="-311150">
              <a:lnSpc>
                <a:spcPts val="4670"/>
              </a:lnSpc>
              <a:buFont typeface="Arial" panose="020B0604020202020204"/>
              <a:buChar char="•"/>
            </a:pPr>
            <a:r>
              <a:rPr lang="en-US" sz="2880">
                <a:solidFill>
                  <a:srgbClr val="FFFFFF"/>
                </a:solidFill>
                <a:latin typeface="Poppins Light" panose="00000400000000000000"/>
              </a:rPr>
              <a:t>Many companies depend on problem-solving interviews, for example. Meta, Microsoft, Amazon, Valu, and Vodafone.</a:t>
            </a:r>
            <a:endParaRPr lang="en-US" sz="2880">
              <a:solidFill>
                <a:srgbClr val="FFFFFF"/>
              </a:solidFill>
              <a:latin typeface="Poppins Light" panose="000004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74178"/>
            <a:ext cx="10469841" cy="175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300" lvl="1" indent="-311150">
              <a:lnSpc>
                <a:spcPts val="4670"/>
              </a:lnSpc>
              <a:buFont typeface="Arial" panose="020B0604020202020204"/>
              <a:buChar char="•"/>
            </a:pPr>
            <a:r>
              <a:rPr lang="en-US" sz="2880">
                <a:solidFill>
                  <a:srgbClr val="FFFFFF"/>
                </a:solidFill>
                <a:latin typeface="Poppins Light" panose="00000400000000000000"/>
              </a:rPr>
              <a:t>if you have problem-solving skills that does not mean you are the greatest programmer or computer engineer, but it helps more. </a:t>
            </a:r>
            <a:endParaRPr lang="en-US" sz="2880">
              <a:solidFill>
                <a:srgbClr val="FFFFFF"/>
              </a:solidFill>
              <a:latin typeface="Poppins Light" panose="00000400000000000000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 panose="00000400000000000000"/>
              </a:rPr>
              <a:t>01</a:t>
            </a:r>
            <a:endParaRPr lang="en-US" sz="1171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 panose="00000400000000000000"/>
              </a:rPr>
              <a:t>02</a:t>
            </a:r>
            <a:endParaRPr lang="en-US" sz="11715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11606">
            <a:off x="-949876" y="5876222"/>
            <a:ext cx="3731680" cy="3009419"/>
          </a:xfrm>
          <a:custGeom>
            <a:avLst/>
            <a:gdLst/>
            <a:ahLst/>
            <a:cxnLst/>
            <a:rect l="l" t="t" r="r" b="b"/>
            <a:pathLst>
              <a:path w="3731680" h="3009419">
                <a:moveTo>
                  <a:pt x="0" y="0"/>
                </a:moveTo>
                <a:lnTo>
                  <a:pt x="3731680" y="0"/>
                </a:lnTo>
                <a:lnTo>
                  <a:pt x="3731680" y="3009419"/>
                </a:lnTo>
                <a:lnTo>
                  <a:pt x="0" y="300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8645" y="2671192"/>
            <a:ext cx="1470395" cy="1410601"/>
          </a:xfrm>
          <a:custGeom>
            <a:avLst/>
            <a:gdLst/>
            <a:ahLst/>
            <a:cxnLst/>
            <a:rect l="l" t="t" r="r" b="b"/>
            <a:pathLst>
              <a:path w="1470395" h="1410601">
                <a:moveTo>
                  <a:pt x="0" y="0"/>
                </a:moveTo>
                <a:lnTo>
                  <a:pt x="1470395" y="0"/>
                </a:lnTo>
                <a:lnTo>
                  <a:pt x="1470395" y="1410601"/>
                </a:lnTo>
                <a:lnTo>
                  <a:pt x="0" y="1410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3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18645" y="4912253"/>
            <a:ext cx="1315035" cy="1315035"/>
          </a:xfrm>
          <a:custGeom>
            <a:avLst/>
            <a:gdLst/>
            <a:ahLst/>
            <a:cxnLst/>
            <a:rect l="l" t="t" r="r" b="b"/>
            <a:pathLst>
              <a:path w="1315035" h="1315035">
                <a:moveTo>
                  <a:pt x="0" y="0"/>
                </a:moveTo>
                <a:lnTo>
                  <a:pt x="1315035" y="0"/>
                </a:lnTo>
                <a:lnTo>
                  <a:pt x="1315035" y="1315035"/>
                </a:lnTo>
                <a:lnTo>
                  <a:pt x="0" y="131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34478" y="1457325"/>
            <a:ext cx="4205465" cy="103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5"/>
              </a:lnSpc>
              <a:spcBef>
                <a:spcPct val="0"/>
              </a:spcBef>
            </a:pPr>
            <a:r>
              <a:rPr lang="en-US" sz="9630">
                <a:solidFill>
                  <a:srgbClr val="6866E1"/>
                </a:solidFill>
                <a:latin typeface="Computer Says No" panose="00000400000000000000"/>
              </a:rPr>
              <a:t>CONTACT ME</a:t>
            </a:r>
            <a:endParaRPr lang="en-US" sz="9630">
              <a:solidFill>
                <a:srgbClr val="6866E1"/>
              </a:solidFill>
              <a:latin typeface="Computer Says No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84840" y="2774106"/>
            <a:ext cx="7518321" cy="107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0"/>
              </a:lnSpc>
              <a:spcBef>
                <a:spcPct val="0"/>
              </a:spcBef>
            </a:pPr>
            <a:r>
              <a:rPr lang="en-US" sz="6190" u="sng" strike="noStrike">
                <a:solidFill>
                  <a:srgbClr val="FFFFFF"/>
                </a:solidFill>
                <a:latin typeface="Arimo Bold" panose="020B0704020202020204"/>
                <a:hlinkClick r:id="rId7" tooltip="https://t.me/AhmedYasserTaha"/>
              </a:rPr>
              <a:t>Ahmed Yasser Taha</a:t>
            </a:r>
            <a:endParaRPr lang="en-US" sz="6190" u="sng" strike="noStrike">
              <a:solidFill>
                <a:srgbClr val="FFFFFF"/>
              </a:solidFill>
              <a:latin typeface="Arimo Bold" panose="020B0704020202020204"/>
              <a:hlinkClick r:id="rId7" tooltip="https://t.me/AhmedYasserTah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78204" y="4778903"/>
            <a:ext cx="7124956" cy="107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0"/>
              </a:lnSpc>
              <a:spcBef>
                <a:spcPct val="0"/>
              </a:spcBef>
            </a:pPr>
            <a:r>
              <a:rPr lang="en-US" sz="6190" u="sng">
                <a:solidFill>
                  <a:srgbClr val="FFFFFF"/>
                </a:solidFill>
                <a:latin typeface="Arimo Bold" panose="020B0704020202020204"/>
                <a:hlinkClick r:id="rId7" tooltip="https://t.me/AhmedYasserTaha"/>
              </a:rPr>
              <a:t>AhmedYasserTaha</a:t>
            </a:r>
            <a:endParaRPr lang="en-US" sz="6190" u="sng">
              <a:solidFill>
                <a:srgbClr val="FFFFFF"/>
              </a:solidFill>
              <a:latin typeface="Arimo Bold" panose="020B0704020202020204"/>
              <a:hlinkClick r:id="rId7" tooltip="https://t.me/AhmedYasserTah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05799" y="6793301"/>
            <a:ext cx="5797361" cy="88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u="sng" strike="noStrike">
                <a:solidFill>
                  <a:srgbClr val="FFFFFF"/>
                </a:solidFill>
                <a:latin typeface="Arimo Bold" panose="020B0704020202020204"/>
                <a:hlinkClick r:id="rId7" tooltip="https://t.me/AhmedYasserTaha"/>
              </a:rPr>
              <a:t>AhmedYasser_77</a:t>
            </a:r>
            <a:endParaRPr lang="en-US" sz="5000" u="sng" strike="noStrike">
              <a:solidFill>
                <a:srgbClr val="FFFFFF"/>
              </a:solidFill>
              <a:latin typeface="Arimo Bold" panose="020B0704020202020204"/>
              <a:hlinkClick r:id="rId7" tooltip="https://t.me/AhmedYasserTah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91485" y="6774180"/>
            <a:ext cx="2907665" cy="1115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  <a:spcBef>
                <a:spcPct val="0"/>
              </a:spcBef>
            </a:pPr>
            <a:r>
              <a:rPr lang="en-US" sz="6215">
                <a:solidFill>
                  <a:srgbClr val="FFFFFF"/>
                </a:solidFill>
                <a:latin typeface="Computer Says No" panose="00000400000000000000"/>
              </a:rPr>
              <a:t>CodeForces</a:t>
            </a:r>
            <a:endParaRPr lang="en-US" sz="6215">
              <a:solidFill>
                <a:srgbClr val="FFFFFF"/>
              </a:solidFill>
              <a:latin typeface="Computer Says No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WPS Presentation</Application>
  <PresentationFormat>On-screen Show (4:3)</PresentationFormat>
  <Paragraphs>108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Poppins Light</vt:lpstr>
      <vt:lpstr>Computer Says No</vt:lpstr>
      <vt:lpstr>Arial</vt:lpstr>
      <vt:lpstr>Poppins</vt:lpstr>
      <vt:lpstr>Poppins Medium</vt:lpstr>
      <vt:lpstr>Arimo Bold</vt:lpstr>
      <vt:lpstr>Microsoft YaHei</vt:lpstr>
      <vt:lpstr>Arial Unicode MS</vt:lpstr>
      <vt:lpstr>Calibri</vt:lpstr>
      <vt:lpstr>Algerian</vt:lpstr>
      <vt:lpstr>Andalus</vt:lpstr>
      <vt:lpstr>Anurati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ProblemSolvingDay1</dc:title>
  <dc:creator/>
  <cp:lastModifiedBy>ahmed</cp:lastModifiedBy>
  <cp:revision>4</cp:revision>
  <dcterms:created xsi:type="dcterms:W3CDTF">2006-08-16T00:00:00Z</dcterms:created>
  <dcterms:modified xsi:type="dcterms:W3CDTF">2024-01-30T16:53:56Z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D6B3E883077D48AFAD6E5A75B0E533AC_12</vt:lpwstr>
  </property>
  <property fmtid="{D5CDD505-2E9C-101B-9397-08002B2CF9AE}" pid="3" name="KSOProductBuildVer">
    <vt:lpwstr>1033-12.2.0.13431</vt:lpwstr>
  </property>
</Properties>
</file>